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/>
    <p:restoredTop sz="65517" autoAdjust="0"/>
  </p:normalViewPr>
  <p:slideViewPr>
    <p:cSldViewPr snapToGrid="0" snapToObjects="1" showGuides="1">
      <p:cViewPr>
        <p:scale>
          <a:sx n="49" d="100"/>
          <a:sy n="49" d="100"/>
        </p:scale>
        <p:origin x="-1288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06F7F8-DDFC-4FF6-BE17-5E8690C10EBD}" type="datetimeFigureOut">
              <a:rPr lang="en-US" smtClean="0"/>
              <a:t>10/28/2020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5C895-E149-4CA9-A8FD-1FB9D4215E4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38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edificio unifamiliare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 intende un’unica unità immobiliare di proprietà esclusiva,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funzionalmente indipendente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che disponga di uno o più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accessi autonomi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dall’esterno e destinato all’abitazione di un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singolo nucleo familiare.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  <a:p>
            <a:endParaRPr lang="it-IT" dirty="0"/>
          </a:p>
          <a:p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 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unità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funzionalemtne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indipendente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 intende dotata di impianti per l’acqua, per il gas, per l’energia elettrica, per il riscaldamento di proprietà esclusiva.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di «accesso autonomo dall’esterno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indipendente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5C895-E149-4CA9-A8FD-1FB9D4215E4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52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5C895-E149-4CA9-A8FD-1FB9D4215E4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5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L’intervento sarà disponibile a breve sul sito </a:t>
            </a:r>
            <a:r>
              <a:rPr lang="it-IT" dirty="0" err="1"/>
              <a:t>Tax</a:t>
            </a:r>
            <a:r>
              <a:rPr lang="it-IT" dirty="0"/>
              <a:t> Care®, nella sezione Risorse Gratuite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5C895-E149-4CA9-A8FD-1FB9D4215E4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3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9035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615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462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1879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38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6856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354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87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73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536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043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51C8C-BE99-D643-89E2-89E9990A0F8E}" type="datetimeFigureOut">
              <a:rPr lang="it-IT" smtClean="0"/>
              <a:t>28/10/2020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C3913-C19A-7C4C-93E0-A1E7010F6D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194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311" y="2042032"/>
            <a:ext cx="1863378" cy="18633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015415" y="3933353"/>
            <a:ext cx="216116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45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45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600976" y="4579684"/>
            <a:ext cx="2990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</p:spTree>
    <p:extLst>
      <p:ext uri="{BB962C8B-B14F-4D97-AF65-F5344CB8AC3E}">
        <p14:creationId xmlns:p14="http://schemas.microsoft.com/office/powerpoint/2010/main" val="112780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688727" y="2551836"/>
            <a:ext cx="6689973" cy="1200329"/>
          </a:xfrm>
          <a:prstGeom prst="rect">
            <a:avLst/>
          </a:prstGeom>
          <a:noFill/>
          <a:effectLst>
            <a:outerShdw blurRad="114300" dist="50800" dir="5400000" algn="ctr" rotWithShape="0">
              <a:schemeClr val="bg1">
                <a:lumMod val="65000"/>
                <a:alpha val="99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AMBITO</a:t>
            </a:r>
          </a:p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OGGETTIVO SUPERBONUS</a:t>
            </a:r>
          </a:p>
        </p:txBody>
      </p:sp>
    </p:spTree>
    <p:extLst>
      <p:ext uri="{BB962C8B-B14F-4D97-AF65-F5344CB8AC3E}">
        <p14:creationId xmlns:p14="http://schemas.microsoft.com/office/powerpoint/2010/main" val="1170097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57525" y="6108806"/>
            <a:ext cx="15263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14071" y="1427627"/>
            <a:ext cx="25026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Gli interventi</a:t>
            </a:r>
          </a:p>
          <a:p>
            <a:r>
              <a:rPr lang="it-IT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TRAINANTI</a:t>
            </a:r>
          </a:p>
          <a:p>
            <a:endParaRPr lang="it-IT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ook" charset="0"/>
              <a:ea typeface="Futura Book" charset="0"/>
              <a:cs typeface="Futura Book" charset="0"/>
            </a:endParaRPr>
          </a:p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 </a:t>
            </a:r>
          </a:p>
        </p:txBody>
      </p:sp>
      <p:cxnSp>
        <p:nvCxnSpPr>
          <p:cNvPr id="11" name="Connettore 1 10"/>
          <p:cNvCxnSpPr/>
          <p:nvPr/>
        </p:nvCxnSpPr>
        <p:spPr>
          <a:xfrm flipV="1">
            <a:off x="3116679" y="725864"/>
            <a:ext cx="889713" cy="12060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 flipV="1">
            <a:off x="3116679" y="1931961"/>
            <a:ext cx="889713" cy="23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4138535" y="371921"/>
            <a:ext cx="4608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ADOZIONE DI MISURE ANTISISMICHE</a:t>
            </a:r>
          </a:p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DEGLI EDIFICI </a:t>
            </a: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(SISMABONUS)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4214908" y="1578018"/>
            <a:ext cx="2448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RIQUALIFICAZIONE</a:t>
            </a:r>
          </a:p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ENERGETICA</a:t>
            </a:r>
          </a:p>
        </p:txBody>
      </p:sp>
      <p:cxnSp>
        <p:nvCxnSpPr>
          <p:cNvPr id="19" name="Connettore 1 18"/>
          <p:cNvCxnSpPr>
            <a:stCxn id="17" idx="3"/>
          </p:cNvCxnSpPr>
          <p:nvPr/>
        </p:nvCxnSpPr>
        <p:spPr>
          <a:xfrm>
            <a:off x="6663014" y="1931961"/>
            <a:ext cx="8897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761243" y="1564641"/>
            <a:ext cx="34877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DI ISOLAMENTO TERMICO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delle superfici opache verticali, orizzontali e inclinate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che interessano l'involucro degli edifici,: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N.B:  compresi anche quelli </a:t>
            </a:r>
            <a:r>
              <a:rPr lang="it-IT" sz="1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unifamiliari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con un'incidenza &gt; 25%  della superficie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disperdente lorda dell'edificio medesimo</a:t>
            </a:r>
          </a:p>
          <a:p>
            <a:r>
              <a:rPr lang="it-I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o </a:t>
            </a:r>
            <a:r>
              <a:rPr lang="it-IT" sz="1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dell’unità immobiliare funzionalmente indipendente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e che disponga di uno o più accessi autonomi dall’esterno,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sita all'interno di edifici plurifamiliari o condomini;</a:t>
            </a:r>
          </a:p>
        </p:txBody>
      </p:sp>
      <p:cxnSp>
        <p:nvCxnSpPr>
          <p:cNvPr id="23" name="Connettore 1 22"/>
          <p:cNvCxnSpPr/>
          <p:nvPr/>
        </p:nvCxnSpPr>
        <p:spPr>
          <a:xfrm>
            <a:off x="6663014" y="1931961"/>
            <a:ext cx="0" cy="19518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>
            <a:off x="4217474" y="4013590"/>
            <a:ext cx="63822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SOSTITUZIONE DEGLI IMPIANTI DI CLIMATIZZAZIONE INVERNALE ESISTENTI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Con impianti centralizzati per il riscaldamento, il raffrescamento o la fornitura di acqua calda sanitaria sulle parti comuni degli edifici, con impianti per il riscaldamento, il raffrescamento o la fornitura di acqua calda sanitaria sugli edifici unifamiliari o su unità immobiliari funzionalmente indipendenti e che dispongano di uno o più accessi autonomi dall’esterno site all'interno di edifici plurifamiliari;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82603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15082" y="1049594"/>
            <a:ext cx="49522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ESCLUSIONI.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Deve riguardare edifici o unità immobiliari “esistenti”, non essendo agevolati gli interventi realizzati in fase di nuova costruzione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L’agevolazione spetta anche a fronte di interventi realizzati mediante demolizione e ricostruzione inquadrabili nella categoria della “ristrutturazione edilizia”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Sono escluse le unità immobiliari appartenenti alle categorie catastali: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A1 (Abitazioni di tipo signorile),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A8 (Abitazioni in ville) ;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A9 (A/9 Castelli, palazzi di eminenti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pregi artistici o storici 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382378" y="1049594"/>
            <a:ext cx="49522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RAPPORTO TRA INTERVENTO DETRAIBILE ED EDIFICIO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su parti comuni di edifici residenziali in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“condominio” (sia trainanti, sia trainati);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su edifici residenziali unifamiliari e relative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pertinenze (sia trainanti, sia trainati);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su unità immobiliari residenziali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funzionalmente indipendenti e con uno o più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accessi autonomi dall’esterno site all'interno di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edifici plurifamiliari e relative pertinenze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(sia trainanti, sia trainati);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ATTENZIONE su singole unità immobiliari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residenziali e relative pertinenze all’interno di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edifici in condominio (solo trainati)!!!!!</a:t>
            </a:r>
          </a:p>
        </p:txBody>
      </p:sp>
    </p:spTree>
    <p:extLst>
      <p:ext uri="{BB962C8B-B14F-4D97-AF65-F5344CB8AC3E}">
        <p14:creationId xmlns:p14="http://schemas.microsoft.com/office/powerpoint/2010/main" val="570271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15082" y="654714"/>
            <a:ext cx="1072556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LIMITI  DI SPESA PER:</a:t>
            </a:r>
          </a:p>
          <a:p>
            <a:endParaRPr lang="it-IT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ian" charset="0"/>
              <a:ea typeface="Zian" charset="0"/>
              <a:cs typeface="Zian" charset="0"/>
            </a:endParaRPr>
          </a:p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Gill Sans" charset="0"/>
                <a:cs typeface="Gill Sans" charset="0"/>
              </a:rPr>
              <a:t>-I</a:t>
            </a:r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nterventi di isolamento termico sugli involucri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50.000 euro per gli edifici unifamiliari o per le unità immobiliari funzionalmente indipendenti site all’interno di edifici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plurifamiliari;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40.000 euro, moltiplicato per il numero delle unità immobiliari che compongono l’edificio, se lo stesso è composto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da due a otto unità immobiliari;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30.000 euro, moltiplicato per il numero delle unità immobiliari che compongono l’edificio, se lo stesso è composto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da più di otto unità.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endParaRPr lang="it-IT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Ciò implica che, ad esempio, nel caso in cui l’edificio sia composto da 15 unità immobiliari, il limite di spesa ammissibile alla detrazione è pari a 530.000euro, calcolato moltiplicando 40.000 euro per 8 (320.000 euro) e 30.000 euro per 7 (210.000 euro).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A07CF7E9-97D2-4930-9963-A1AAFDAD4737}"/>
              </a:ext>
            </a:extLst>
          </p:cNvPr>
          <p:cNvSpPr txBox="1"/>
          <p:nvPr/>
        </p:nvSpPr>
        <p:spPr>
          <a:xfrm>
            <a:off x="715082" y="4356416"/>
            <a:ext cx="10725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-Interventi antisismici (</a:t>
            </a:r>
            <a:r>
              <a:rPr lang="it-IT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sismabonus</a:t>
            </a:r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)</a:t>
            </a:r>
          </a:p>
          <a:p>
            <a:endParaRPr lang="it-IT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96.000 euro, nel caso SINGOLA UNITA’ IMMOBILIARE  o acquisto delle “case antisismiche”;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96.000 euro moltiplicato per il numero delle unità immobiliari di ciascun edificio, per gli interventi sulle parti comuni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di edifici in condominio.</a:t>
            </a:r>
            <a:r>
              <a:rPr lang="it-IT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it-IT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9392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15082" y="507458"/>
            <a:ext cx="107255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LIMITI  DI SPESA PER </a:t>
            </a:r>
          </a:p>
          <a:p>
            <a:endParaRPr lang="it-IT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ian" charset="0"/>
              <a:ea typeface="Zian" charset="0"/>
              <a:cs typeface="Zian" charset="0"/>
            </a:endParaRPr>
          </a:p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-Sostituzione degli impianti di climatizzazione invernale sulle parti</a:t>
            </a:r>
            <a:b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</a:br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comuni degli edifici in condominio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euro 20.000 moltiplicato per il numero delle unità immobiliari che compongono l’edificio per gli edifici composti fino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a otto unità immobiliari;</a:t>
            </a:r>
            <a:b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euro 15.000 moltiplicato per il numero delle unità immobiliari che compongono l’edificio per gli edifici composti da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più di otto unità immobiliari.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29590" y="3257389"/>
            <a:ext cx="10725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-Sostituzione di impianti di climatizzazione invernale sugli «edifici unifamiliari» o sulle unità immobiliari di edifici plurifamiliare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euro 30.000 per singola unità immobiliare. Nel predetto limite, la detrazione spetta anche per le spese relative allo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smaltimento e alla bonifica dell'impianto sostituito. A tale limite di spesa si aggiunge quello previsto nel caso di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eventuale installazione di impianti fotovoltaici e relativi sistemi di accumulo (fino a euro 48.000).</a:t>
            </a:r>
          </a:p>
        </p:txBody>
      </p:sp>
    </p:spTree>
    <p:extLst>
      <p:ext uri="{BB962C8B-B14F-4D97-AF65-F5344CB8AC3E}">
        <p14:creationId xmlns:p14="http://schemas.microsoft.com/office/powerpoint/2010/main" val="1283983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614072" y="1907615"/>
            <a:ext cx="36013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Gli interventi</a:t>
            </a:r>
          </a:p>
          <a:p>
            <a:r>
              <a:rPr lang="it-IT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TRAINANTI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Il </a:t>
            </a:r>
            <a:r>
              <a:rPr lang="it-IT" sz="1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Superbonus</a:t>
            </a:r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 del 110% in presenza di un intervento trainante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spetta anche agli interventi trainati eseguiti congiuntamente al trainato cioè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se l’intervento trainante è eseguito tra la data di inizio e fine lavori del trainato eseguito nel periodo di vigenza della normativa.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374607" y="468056"/>
            <a:ext cx="66442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TUTTI GLI INTERVENTI</a:t>
            </a:r>
          </a:p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DI EFFICIENTAMENTO ENERGETICO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indicati nell'articolo 14 del decreto-legge n. 63 del 2013 (cd. “</a:t>
            </a:r>
            <a:r>
              <a:rPr lang="it-IT" sz="1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ecobonus</a:t>
            </a:r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”)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5374607" y="1951774"/>
            <a:ext cx="66442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IMPIANTI SOLARI FOTOVOLTAICI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connessi alla rete elettrica, fino ad un ammontare non superiore a euro 48.000 per singola unità immobiliare nel limite di spesa di euro 2.400 per ogni kW di potenza nominale dell'impianto solare fotovoltaico a condizione che ci sia la cessione al GSE dell’energia non </a:t>
            </a:r>
            <a:r>
              <a:rPr lang="it-IT" sz="1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autoconsumata</a:t>
            </a:r>
            <a:endParaRPr lang="it-IT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5374607" y="3429000"/>
            <a:ext cx="66442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INFRASTRUTTURE PER LA RICARICA</a:t>
            </a:r>
          </a:p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DI VEICOLI ELETTRICI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negli edifici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374607" y="4830993"/>
            <a:ext cx="6644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SISTEMI DI ACCUMULO INTEGRATI</a:t>
            </a:r>
          </a:p>
          <a:p>
            <a:r>
              <a:rPr lang="it-IT" sz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negli impianti solari fotovoltaici agevolati, nel limite di spesa di 1.000 euro per ogni kWh.</a:t>
            </a:r>
          </a:p>
        </p:txBody>
      </p:sp>
      <p:cxnSp>
        <p:nvCxnSpPr>
          <p:cNvPr id="3" name="Connettore 1 2"/>
          <p:cNvCxnSpPr/>
          <p:nvPr/>
        </p:nvCxnSpPr>
        <p:spPr>
          <a:xfrm flipV="1">
            <a:off x="4215381" y="975887"/>
            <a:ext cx="1159226" cy="21632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 flipV="1">
            <a:off x="4215381" y="2503581"/>
            <a:ext cx="1159226" cy="6298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endCxn id="15" idx="1"/>
          </p:cNvCxnSpPr>
          <p:nvPr/>
        </p:nvCxnSpPr>
        <p:spPr>
          <a:xfrm>
            <a:off x="4215381" y="3133437"/>
            <a:ext cx="1159226" cy="8033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>
            <a:endCxn id="16" idx="1"/>
          </p:cNvCxnSpPr>
          <p:nvPr/>
        </p:nvCxnSpPr>
        <p:spPr>
          <a:xfrm>
            <a:off x="4215381" y="3133437"/>
            <a:ext cx="1159226" cy="20207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614071" y="4415495"/>
            <a:ext cx="343543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Eccezione: </a:t>
            </a:r>
            <a:r>
              <a:rPr lang="it-IT" sz="9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Qualora l’edificio sia sottoposto a  dei vincoli previsti dal codice dei beni culturali e del paesaggio o gli interventi trainanti di </a:t>
            </a:r>
            <a:r>
              <a:rPr lang="it-IT" sz="9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efficientamento</a:t>
            </a:r>
            <a:r>
              <a:rPr lang="it-IT" sz="9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 energetico siano vietati da regolamenti edilizi, urbanistici e ambientali, la detrazione del 110 per cento si applica in ogni caso a tutti gli interventi trainati, fermo restando il rispetto della condizione che tali interventi portino a un miglioramento minimo di due classi energetiche. </a:t>
            </a:r>
          </a:p>
        </p:txBody>
      </p:sp>
    </p:spTree>
    <p:extLst>
      <p:ext uri="{BB962C8B-B14F-4D97-AF65-F5344CB8AC3E}">
        <p14:creationId xmlns:p14="http://schemas.microsoft.com/office/powerpoint/2010/main" val="1494461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1770279" y="885559"/>
            <a:ext cx="2569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Requisiti</a:t>
            </a:r>
          </a:p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di Acceso 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5151748" y="1166610"/>
            <a:ext cx="3307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Rispettare i requisiti previsti dal decreto del MISE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Requisiti  tecnici dei materiali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Massimali di prezzo 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5151748" y="2109290"/>
            <a:ext cx="3307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assicurare, nel loro complesso, anche «congiuntamente» il miglioramento di almeno due classi energetiche dell'edificio </a:t>
            </a:r>
          </a:p>
        </p:txBody>
      </p:sp>
      <p:cxnSp>
        <p:nvCxnSpPr>
          <p:cNvPr id="10" name="Connettore 1 9"/>
          <p:cNvCxnSpPr>
            <a:stCxn id="18" idx="3"/>
          </p:cNvCxnSpPr>
          <p:nvPr/>
        </p:nvCxnSpPr>
        <p:spPr>
          <a:xfrm flipV="1">
            <a:off x="4340213" y="1485122"/>
            <a:ext cx="564608" cy="6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4070909" y="1485122"/>
            <a:ext cx="833912" cy="980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1770279" y="3852999"/>
            <a:ext cx="29434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DETRAZIONE</a:t>
            </a:r>
          </a:p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SPETTANTE </a:t>
            </a:r>
          </a:p>
        </p:txBody>
      </p:sp>
      <p:cxnSp>
        <p:nvCxnSpPr>
          <p:cNvPr id="26" name="Connettore 1 25"/>
          <p:cNvCxnSpPr>
            <a:stCxn id="25" idx="3"/>
          </p:cNvCxnSpPr>
          <p:nvPr/>
        </p:nvCxnSpPr>
        <p:spPr>
          <a:xfrm>
            <a:off x="4713713" y="4453164"/>
            <a:ext cx="191108" cy="14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5151748" y="4037665"/>
            <a:ext cx="58542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110% In 5 Anni </a:t>
            </a: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della spese sostenuta comprensiva di iva non detratta e delle asseverazioni, perizie progettazione e spese accessorie quali costo per noleggio ponteggi  e smaltimento materiali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36441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b="7914"/>
          <a:stretch/>
        </p:blipFill>
        <p:spPr>
          <a:xfrm>
            <a:off x="-13415" y="0"/>
            <a:ext cx="12205416" cy="68580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b="7914"/>
          <a:stretch/>
        </p:blipFill>
        <p:spPr>
          <a:xfrm>
            <a:off x="-13416" y="0"/>
            <a:ext cx="12205416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688727" y="2551836"/>
            <a:ext cx="5902578" cy="1200329"/>
          </a:xfrm>
          <a:prstGeom prst="rect">
            <a:avLst/>
          </a:prstGeom>
          <a:noFill/>
          <a:effectLst>
            <a:outerShdw blurRad="114300" dist="50800" dir="5400000" algn="ctr" rotWithShape="0">
              <a:schemeClr val="bg1">
                <a:lumMod val="65000"/>
                <a:alpha val="99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SCONTO IN FATTURA</a:t>
            </a:r>
          </a:p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CESSIONE DEL CREDITO</a:t>
            </a:r>
          </a:p>
        </p:txBody>
      </p:sp>
    </p:spTree>
    <p:extLst>
      <p:ext uri="{BB962C8B-B14F-4D97-AF65-F5344CB8AC3E}">
        <p14:creationId xmlns:p14="http://schemas.microsoft.com/office/powerpoint/2010/main" val="1800615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86196" y="2506122"/>
            <a:ext cx="59154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In alternativa alla detrazione</a:t>
            </a:r>
          </a:p>
          <a:p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è possibile optare previo accordo per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010869" y="681407"/>
            <a:ext cx="453541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SCONTO IN FATTURA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Per un contributo, sotto forma di sconto sul corrispettivo dovuto, di importo massimo non superiore al corrispettivo stesso, anticipato dal fornitore di beni e servizi relativi agli interventi agevolati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SCONTO TOTALE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nel caso in cui il contribuente sostenga una spesa pari a 30.000 euro alla quale corrisponde una detrazione pari a 33.000 euro (110 per cento), a fronte dello sconto applicato in fattura pari a 30.000 euro, il fornitore maturerà un credito d’imposta pari a 33.000 euro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7010869" y="3297508"/>
            <a:ext cx="33071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CESSIONE</a:t>
            </a:r>
          </a:p>
          <a:p>
            <a:r>
              <a:rPr lang="it-IT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DI UN CREDITO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corrispondente alla detrazione spettante, a favore di  altri soggetti, ivi inclusi istituti di credito e altri intermediari finanziari, con facoltà di successive cessioni.</a:t>
            </a:r>
            <a:b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</a:br>
            <a:endParaRPr lang="it-IT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</p:txBody>
      </p:sp>
      <p:cxnSp>
        <p:nvCxnSpPr>
          <p:cNvPr id="12" name="Connettore 1 11"/>
          <p:cNvCxnSpPr/>
          <p:nvPr/>
        </p:nvCxnSpPr>
        <p:spPr>
          <a:xfrm flipV="1">
            <a:off x="6005281" y="1821828"/>
            <a:ext cx="998332" cy="10463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6005281" y="2867586"/>
            <a:ext cx="998332" cy="8112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/>
          <p:cNvSpPr txBox="1"/>
          <p:nvPr/>
        </p:nvSpPr>
        <p:spPr>
          <a:xfrm>
            <a:off x="7010869" y="5022613"/>
            <a:ext cx="3307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Tramite una pratica telematica con apposito modello e visto di conformità di un commercialista </a:t>
            </a:r>
            <a:endParaRPr lang="it-IT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</p:txBody>
      </p:sp>
      <p:cxnSp>
        <p:nvCxnSpPr>
          <p:cNvPr id="20" name="Connettore 1 19"/>
          <p:cNvCxnSpPr/>
          <p:nvPr/>
        </p:nvCxnSpPr>
        <p:spPr>
          <a:xfrm>
            <a:off x="8465270" y="4626601"/>
            <a:ext cx="0" cy="3021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54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14072" y="2331821"/>
            <a:ext cx="3601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 CREDITI CEDIBILI SONO OLTRE A QUELLI DEL  110% ANCHE QUELLI RELATIVI A :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930218" y="485162"/>
            <a:ext cx="57314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RECUPERO DEL PATRIMONIO EDILIZIO</a:t>
            </a:r>
            <a:endPara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interventi di manutenzione straordinaria,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di restauro e risanamento conservativo e di ristrutturazione edilizia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nonché di quelli di manutenzione ordinaria effettuati sulle parti comuni degli edifici;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930218" y="1741926"/>
            <a:ext cx="57314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EFFICIENZA ENERGETICA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indicati nell'articolo 14 del decreto legge n. 63 del 2013 quali, ad esempio:</a:t>
            </a:r>
          </a:p>
          <a:p>
            <a:pPr lvl="0"/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sostituzione degli impianti di riscaldamento </a:t>
            </a:r>
          </a:p>
          <a:p>
            <a:pPr lvl="0"/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delle finestre comprensive di infissi, </a:t>
            </a:r>
          </a:p>
          <a:p>
            <a:pPr lvl="0"/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gli interventi sulle strutture o sull’involucro degli edifici.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930218" y="3154386"/>
            <a:ext cx="5731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SISMABONUS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L’opzione può essere esercitata anche con riferimento alla detrazione spettante per l’acquisto delle “case  antisismiche”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4930218" y="4226484"/>
            <a:ext cx="573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RECUPERO O RESTAURO FACCIATA 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930218" y="4929251"/>
            <a:ext cx="5731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INSTALLAZIONE FOTOVOLTARTIO</a:t>
            </a:r>
          </a:p>
          <a:p>
            <a:r>
              <a:rPr lang="it-IT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E COLONNINE DI RICARICA </a:t>
            </a:r>
          </a:p>
        </p:txBody>
      </p:sp>
      <p:cxnSp>
        <p:nvCxnSpPr>
          <p:cNvPr id="16" name="Connettore 1 15"/>
          <p:cNvCxnSpPr/>
          <p:nvPr/>
        </p:nvCxnSpPr>
        <p:spPr>
          <a:xfrm flipV="1">
            <a:off x="4215381" y="946827"/>
            <a:ext cx="714837" cy="20508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 flipV="1">
            <a:off x="4215380" y="2295925"/>
            <a:ext cx="707582" cy="7017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4215380" y="2997724"/>
            <a:ext cx="707582" cy="5259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>
            <a:endCxn id="13" idx="1"/>
          </p:cNvCxnSpPr>
          <p:nvPr/>
        </p:nvCxnSpPr>
        <p:spPr>
          <a:xfrm>
            <a:off x="4215380" y="2997724"/>
            <a:ext cx="714838" cy="1413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>
            <a:endCxn id="14" idx="1"/>
          </p:cNvCxnSpPr>
          <p:nvPr/>
        </p:nvCxnSpPr>
        <p:spPr>
          <a:xfrm>
            <a:off x="4222638" y="2997724"/>
            <a:ext cx="707580" cy="22546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5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r="5909"/>
          <a:stretch/>
        </p:blipFill>
        <p:spPr>
          <a:xfrm>
            <a:off x="0" y="-12564"/>
            <a:ext cx="12192000" cy="6874662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6094054" y="2577463"/>
            <a:ext cx="53465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BONUS 110%</a:t>
            </a:r>
          </a:p>
          <a:p>
            <a:pPr algn="r"/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E </a:t>
            </a:r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SCONTO</a:t>
            </a:r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 IN FATTURA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802838" y="3802948"/>
            <a:ext cx="463780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11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Articoli 119 e 121 del decreto-legge 19 maggio 2020, n. 34 (Decreto Rilancio)</a:t>
            </a:r>
          </a:p>
          <a:p>
            <a:pPr algn="r"/>
            <a:r>
              <a:rPr lang="it-IT" sz="11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convertito con modificazione dalla legge 17 luglio 2020, n. 77</a:t>
            </a:r>
          </a:p>
          <a:p>
            <a:pPr algn="r"/>
            <a:r>
              <a:rPr lang="it-IT" sz="11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Circolare  Agenzia delle Entrate 24E del 8 Agosto </a:t>
            </a:r>
          </a:p>
        </p:txBody>
      </p:sp>
    </p:spTree>
    <p:extLst>
      <p:ext uri="{BB962C8B-B14F-4D97-AF65-F5344CB8AC3E}">
        <p14:creationId xmlns:p14="http://schemas.microsoft.com/office/powerpoint/2010/main" val="1358420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" b="7568"/>
          <a:stretch/>
        </p:blipFill>
        <p:spPr>
          <a:xfrm>
            <a:off x="-8965" y="-1"/>
            <a:ext cx="12200966" cy="685800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841" y="5938887"/>
            <a:ext cx="12276841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688727" y="2551836"/>
            <a:ext cx="5747086" cy="1200329"/>
          </a:xfrm>
          <a:prstGeom prst="rect">
            <a:avLst/>
          </a:prstGeom>
          <a:noFill/>
          <a:effectLst>
            <a:outerShdw blurRad="114300" dist="50800" dir="5400000" algn="ctr" rotWithShape="0">
              <a:schemeClr val="bg1">
                <a:lumMod val="65000"/>
                <a:alpha val="99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ADEMPIMENTI NECESSARI</a:t>
            </a:r>
          </a:p>
          <a:p>
            <a:r>
              <a:rPr lang="it-IT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PER IL SUPERBONUS</a:t>
            </a:r>
          </a:p>
        </p:txBody>
      </p:sp>
    </p:spTree>
    <p:extLst>
      <p:ext uri="{BB962C8B-B14F-4D97-AF65-F5344CB8AC3E}">
        <p14:creationId xmlns:p14="http://schemas.microsoft.com/office/powerpoint/2010/main" val="539606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61206" y="2777162"/>
            <a:ext cx="3601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>
                <a:solidFill>
                  <a:prstClr val="white"/>
                </a:solidFill>
                <a:latin typeface="Futura Book" charset="0"/>
                <a:ea typeface="Futura Book" charset="0"/>
                <a:cs typeface="Futura Book" charset="0"/>
              </a:rPr>
              <a:t>ADEMPIMENTI  PER CESSIONE / SCONTO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488570" y="690244"/>
            <a:ext cx="5731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PAGAMENTO DELLE SPESE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per l’esecuzione degli interventi deve essere effettuato mediante bonifico bancario parlante con apposita causale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495826" y="2350841"/>
            <a:ext cx="573149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ASSEVERAZIONE</a:t>
            </a:r>
          </a:p>
          <a:p>
            <a:r>
              <a:rPr lang="it-IT" sz="1200" u="sng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PER ECOBONUS </a:t>
            </a:r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da trasmettere all’ENEA del rispetto dei requisiti tecnici nonché della congruità delle spese sostenute in relazione agli interventi agevolati. Questa è necessaria anche in caso di utilizzo diretto del credito</a:t>
            </a:r>
          </a:p>
          <a:p>
            <a:endParaRPr lang="it-IT" sz="1200" dirty="0">
              <a:solidFill>
                <a:schemeClr val="bg1"/>
              </a:solidFill>
              <a:latin typeface="Gill Sans" charset="0"/>
              <a:ea typeface="Gill Sans" charset="0"/>
              <a:cs typeface="Gill Sans" charset="0"/>
            </a:endParaRPr>
          </a:p>
          <a:p>
            <a:r>
              <a:rPr lang="it-IT" sz="1200" u="sng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PER SISMA BONUS </a:t>
            </a:r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l’asseverazione da parte dei professionisti incaricati della </a:t>
            </a:r>
            <a:r>
              <a:rPr lang="it-IT" sz="1200" dirty="0" err="1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progettazionestrutturale</a:t>
            </a:r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, Asseverazione che va depositata presso lo sportello unico competente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5591426" y="4879311"/>
            <a:ext cx="573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VISTO DI CONFORMITA’ DEL COMMERCIALSITA</a:t>
            </a:r>
          </a:p>
        </p:txBody>
      </p:sp>
      <p:cxnSp>
        <p:nvCxnSpPr>
          <p:cNvPr id="16" name="Connettore 1 15"/>
          <p:cNvCxnSpPr/>
          <p:nvPr/>
        </p:nvCxnSpPr>
        <p:spPr>
          <a:xfrm flipV="1">
            <a:off x="4262515" y="1059576"/>
            <a:ext cx="1218799" cy="21432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 flipV="1">
            <a:off x="4262514" y="3202807"/>
            <a:ext cx="1226056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stCxn id="9" idx="3"/>
            <a:endCxn id="12" idx="1"/>
          </p:cNvCxnSpPr>
          <p:nvPr/>
        </p:nvCxnSpPr>
        <p:spPr>
          <a:xfrm>
            <a:off x="4262516" y="3192661"/>
            <a:ext cx="1328910" cy="18713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875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" y="-462942"/>
            <a:ext cx="12197080" cy="686085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211648" y="211509"/>
            <a:ext cx="1763624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75000"/>
                <a:alpha val="93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it-IT" sz="3600">
                <a:solidFill>
                  <a:srgbClr val="007E87"/>
                </a:solidFill>
                <a:latin typeface="Futura Book" charset="0"/>
                <a:ea typeface="Futura Book" charset="0"/>
                <a:cs typeface="Futura Book" charset="0"/>
              </a:rPr>
              <a:t>GRAZIE</a:t>
            </a:r>
            <a:endParaRPr lang="it-IT" sz="3600" dirty="0">
              <a:solidFill>
                <a:srgbClr val="007E87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27964C51-3840-4211-9627-64529A29132F}"/>
              </a:ext>
            </a:extLst>
          </p:cNvPr>
          <p:cNvSpPr txBox="1"/>
          <p:nvPr/>
        </p:nvSpPr>
        <p:spPr>
          <a:xfrm>
            <a:off x="3346553" y="854549"/>
            <a:ext cx="5493813" cy="40011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75000"/>
                <a:alpha val="93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it-IT" sz="2000" dirty="0">
                <a:solidFill>
                  <a:srgbClr val="007E87"/>
                </a:solidFill>
                <a:latin typeface="Futura Book" charset="0"/>
                <a:ea typeface="Futura Book" charset="0"/>
                <a:cs typeface="Futura Book" charset="0"/>
              </a:rPr>
              <a:t>(a breve l’intervento sarà disponibili sul sito)</a:t>
            </a:r>
          </a:p>
        </p:txBody>
      </p:sp>
    </p:spTree>
    <p:extLst>
      <p:ext uri="{BB962C8B-B14F-4D97-AF65-F5344CB8AC3E}">
        <p14:creationId xmlns:p14="http://schemas.microsoft.com/office/powerpoint/2010/main" val="202185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622278" y="768738"/>
            <a:ext cx="5336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AMBITO SOGGETTIVO </a:t>
            </a:r>
            <a:r>
              <a:rPr lang="it-I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SUPERBONUS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688727" y="3058700"/>
            <a:ext cx="25640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Spese sostenute dal 1° luglio 2020 al 31 dicembre 2021 per gli interventi effettuati: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6096000" y="1984044"/>
            <a:ext cx="256409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Condomini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092372" y="2597035"/>
            <a:ext cx="4952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Persone fisiche</a:t>
            </a:r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, </a:t>
            </a:r>
          </a:p>
          <a:p>
            <a:r>
              <a:rPr lang="it-IT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al di fuori dell’esercizio di attività di impresa, arti e professioni limitatamente agli interventi di efficienza energetica realizzati su un numero massimo di due unità immobiliari, fermo restando il riconoscimento delle detrazioni per gli interventi effettuati sulle parti comuni dell'edificio;</a:t>
            </a:r>
          </a:p>
          <a:p>
            <a:r>
              <a:rPr lang="it-IT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092372" y="4609200"/>
            <a:ext cx="49522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Istituti autonomi </a:t>
            </a:r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case popolari, </a:t>
            </a:r>
            <a:r>
              <a:rPr lang="it-IT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Onlus</a:t>
            </a:r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 e </a:t>
            </a:r>
            <a:r>
              <a:rPr lang="it-IT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Org</a:t>
            </a:r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. di volontariato, associazioni, società sportive </a:t>
            </a:r>
            <a:r>
              <a:rPr lang="it-IT" sz="1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dil</a:t>
            </a:r>
            <a:r>
              <a:rPr lang="it-IT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..;</a:t>
            </a:r>
          </a:p>
        </p:txBody>
      </p:sp>
      <p:cxnSp>
        <p:nvCxnSpPr>
          <p:cNvPr id="16" name="Connettore 1 15"/>
          <p:cNvCxnSpPr>
            <a:endCxn id="12" idx="1"/>
          </p:cNvCxnSpPr>
          <p:nvPr/>
        </p:nvCxnSpPr>
        <p:spPr>
          <a:xfrm flipV="1">
            <a:off x="4251004" y="2145627"/>
            <a:ext cx="1844996" cy="13054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>
            <a:endCxn id="13" idx="1"/>
          </p:cNvCxnSpPr>
          <p:nvPr/>
        </p:nvCxnSpPr>
        <p:spPr>
          <a:xfrm>
            <a:off x="4252818" y="3451115"/>
            <a:ext cx="1839554" cy="115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endCxn id="14" idx="1"/>
          </p:cNvCxnSpPr>
          <p:nvPr/>
        </p:nvCxnSpPr>
        <p:spPr>
          <a:xfrm>
            <a:off x="4252818" y="3451115"/>
            <a:ext cx="1839554" cy="14350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014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8083381" y="2662478"/>
            <a:ext cx="3357265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75000"/>
                <a:alpha val="93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CONDOMINI</a:t>
            </a:r>
          </a:p>
        </p:txBody>
      </p:sp>
    </p:spTree>
    <p:extLst>
      <p:ext uri="{BB962C8B-B14F-4D97-AF65-F5344CB8AC3E}">
        <p14:creationId xmlns:p14="http://schemas.microsoft.com/office/powerpoint/2010/main" val="2130771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251143" y="1823126"/>
            <a:ext cx="2664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Condomìni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198245" y="3469430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Aree Comuni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490264" y="2671539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60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=</a:t>
            </a:r>
            <a:endParaRPr lang="it-IT" sz="36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cxnSp>
        <p:nvCxnSpPr>
          <p:cNvPr id="14" name="Connettore 1 13"/>
          <p:cNvCxnSpPr/>
          <p:nvPr/>
        </p:nvCxnSpPr>
        <p:spPr>
          <a:xfrm>
            <a:off x="2724463" y="2745487"/>
            <a:ext cx="0" cy="515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4119513" y="2146291"/>
            <a:ext cx="1197205" cy="8484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flipV="1">
            <a:off x="4358084" y="2999051"/>
            <a:ext cx="958634" cy="79354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5316718" y="2994704"/>
            <a:ext cx="6787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6163775" y="2453767"/>
            <a:ext cx="4952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Non si applica agli interventi realizzati sulle parti comuni a due o più unità immobiliari distintamente accatastate di un edificio interamente posseduto da un unico proprietario o in comproprietà fra più soggetti.</a:t>
            </a:r>
          </a:p>
        </p:txBody>
      </p:sp>
    </p:spTree>
    <p:extLst>
      <p:ext uri="{BB962C8B-B14F-4D97-AF65-F5344CB8AC3E}">
        <p14:creationId xmlns:p14="http://schemas.microsoft.com/office/powerpoint/2010/main" val="1076299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715082" y="1049594"/>
            <a:ext cx="49522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L’edificio oggetto degli interventi DEVE ESSERE costituito in condominio secondo la disciplina civilistica prevista.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A tal fine si ricorda che il “condominio” costituisce una particolare FORMA DI COMUNIONE in cui coesiste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la proprietà individuale dei singoli condòmini,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costituita dall’appartamento o altre unità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immobiliari accatastate separatamente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(box, cantine, etc.),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ed una comproprietà sui beni comuni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dell’immobile.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Il condominio può svilupparsi sia in senso verticale che in senso orizzontale.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endParaRPr lang="it-IT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382378" y="1049594"/>
            <a:ext cx="4952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ian" charset="0"/>
                <a:ea typeface="Zian" charset="0"/>
                <a:cs typeface="Zian" charset="0"/>
              </a:rPr>
              <a:t>Quanto detto vale  anche per il cosiddetto “condominio minimo”: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edificio composto da un numero non superiore a otto condomini che in quanto tale non comporta l’obbligo di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la nomina dell'amministratore 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la richiesta di un codice fiscale del condominio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•	il regolamento di condominio</a:t>
            </a:r>
          </a:p>
          <a:p>
            <a:r>
              <a:rPr lang="it-I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" charset="0"/>
                <a:ea typeface="Gill Sans" charset="0"/>
                <a:cs typeface="Gill Sans" charset="0"/>
              </a:rPr>
              <a:t>	(necessario solo se &gt; dieci condomini)</a:t>
            </a:r>
          </a:p>
        </p:txBody>
      </p:sp>
    </p:spTree>
    <p:extLst>
      <p:ext uri="{BB962C8B-B14F-4D97-AF65-F5344CB8AC3E}">
        <p14:creationId xmlns:p14="http://schemas.microsoft.com/office/powerpoint/2010/main" val="176299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1" b="7851"/>
          <a:stretch/>
        </p:blipFill>
        <p:spPr>
          <a:xfrm>
            <a:off x="-5172" y="-1"/>
            <a:ext cx="12197172" cy="685800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688727" y="2662478"/>
            <a:ext cx="2494594" cy="120032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75000"/>
                <a:alpha val="95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PERSONE</a:t>
            </a:r>
          </a:p>
          <a:p>
            <a:r>
              <a:rPr lang="it-IT" sz="3600" b="1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FISICHE</a:t>
            </a:r>
          </a:p>
        </p:txBody>
      </p:sp>
    </p:spTree>
    <p:extLst>
      <p:ext uri="{BB962C8B-B14F-4D97-AF65-F5344CB8AC3E}">
        <p14:creationId xmlns:p14="http://schemas.microsoft.com/office/powerpoint/2010/main" val="75474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688727" y="578788"/>
            <a:ext cx="37553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Persone Fisiche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CON ALMMENO UN EURO DI REDDITO IMPONIBILE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152478" y="578788"/>
            <a:ext cx="307007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MAX PER DUE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UNITÀ IMMOBILIARI</a:t>
            </a:r>
          </a:p>
          <a:p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 </a:t>
            </a:r>
          </a:p>
        </p:txBody>
      </p:sp>
      <p:cxnSp>
        <p:nvCxnSpPr>
          <p:cNvPr id="12" name="Connettore 1 11"/>
          <p:cNvCxnSpPr/>
          <p:nvPr/>
        </p:nvCxnSpPr>
        <p:spPr>
          <a:xfrm>
            <a:off x="5444050" y="918872"/>
            <a:ext cx="14701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3097883" y="1752733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60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=</a:t>
            </a:r>
            <a:endParaRPr lang="it-IT" sz="36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cxnSp>
        <p:nvCxnSpPr>
          <p:cNvPr id="14" name="Connettore 1 13"/>
          <p:cNvCxnSpPr/>
          <p:nvPr/>
        </p:nvCxnSpPr>
        <p:spPr>
          <a:xfrm>
            <a:off x="3332082" y="1826681"/>
            <a:ext cx="0" cy="515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2150412" y="2596124"/>
            <a:ext cx="2363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No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PER BENI RELATIVI ALL’IMPRESA 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ARTE O PROFESSIONE</a:t>
            </a:r>
          </a:p>
        </p:txBody>
      </p:sp>
      <p:cxnSp>
        <p:nvCxnSpPr>
          <p:cNvPr id="16" name="Connettore 1 15"/>
          <p:cNvCxnSpPr/>
          <p:nvPr/>
        </p:nvCxnSpPr>
        <p:spPr>
          <a:xfrm>
            <a:off x="4513751" y="2926781"/>
            <a:ext cx="2400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7152478" y="2548991"/>
            <a:ext cx="40650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Unica eccezione  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 titolari di reddito d’impresa e gli esercenti arti e  professioni 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 </a:t>
            </a:r>
          </a:p>
          <a:p>
            <a:r>
              <a:rPr lang="it-IT" sz="3600" dirty="0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 </a:t>
            </a:r>
          </a:p>
        </p:txBody>
      </p:sp>
      <p:cxnSp>
        <p:nvCxnSpPr>
          <p:cNvPr id="23" name="Connettore 1 22"/>
          <p:cNvCxnSpPr/>
          <p:nvPr/>
        </p:nvCxnSpPr>
        <p:spPr>
          <a:xfrm>
            <a:off x="9157731" y="3535052"/>
            <a:ext cx="0" cy="772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7152478" y="4509163"/>
            <a:ext cx="4065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 Per le spese sostenute per interventi realizzati sulle parti comuni degli edifici in condominio, qualora gli stessi partecipino alla ripartizione delle predette spese in qualità di condòmini e almeno il 50% della superficie del condominio è residenziale</a:t>
            </a:r>
          </a:p>
          <a:p>
            <a:r>
              <a:rPr lang="it-IT" sz="12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3222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7" b="9797"/>
          <a:stretch/>
        </p:blipFill>
        <p:spPr>
          <a:xfrm>
            <a:off x="0" y="0"/>
            <a:ext cx="12184744" cy="6858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887"/>
            <a:ext cx="12192000" cy="919113"/>
          </a:xfrm>
          <a:prstGeom prst="rect">
            <a:avLst/>
          </a:prstGeom>
          <a:effectLst>
            <a:outerShdw blurRad="50800" dist="50800" dir="16020000" algn="ctr" rotWithShape="0">
              <a:srgbClr val="000000">
                <a:alpha val="22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646" y="6108806"/>
            <a:ext cx="578223" cy="5782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1151" y="6108806"/>
            <a:ext cx="14991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dirty="0" err="1">
                <a:solidFill>
                  <a:schemeClr val="bg1"/>
                </a:solidFill>
                <a:latin typeface="Zian" charset="0"/>
                <a:ea typeface="Zian" charset="0"/>
                <a:cs typeface="Zian" charset="0"/>
              </a:rPr>
              <a:t>TAX</a:t>
            </a:r>
            <a:r>
              <a:rPr lang="it-IT" sz="3000" dirty="0" err="1">
                <a:solidFill>
                  <a:schemeClr val="bg1"/>
                </a:solidFill>
                <a:latin typeface="Futura Book" charset="0"/>
                <a:ea typeface="Futura Book" charset="0"/>
                <a:cs typeface="Futura Book" charset="0"/>
              </a:rPr>
              <a:t>care</a:t>
            </a:r>
            <a:endParaRPr lang="it-IT" sz="3000" dirty="0">
              <a:solidFill>
                <a:schemeClr val="bg1"/>
              </a:solidFill>
              <a:latin typeface="Futura Book" charset="0"/>
              <a:ea typeface="Futura Book" charset="0"/>
              <a:cs typeface="Futura Book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88727" y="6274806"/>
            <a:ext cx="25266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solidFill>
                  <a:schemeClr val="bg1"/>
                </a:solidFill>
                <a:latin typeface="Gill Sans" charset="0"/>
                <a:ea typeface="Gill Sans" charset="0"/>
                <a:cs typeface="Gill Sans" charset="0"/>
              </a:rPr>
              <a:t>il metodo per ottimizzare il tuo carico fiscale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14071" y="2044005"/>
            <a:ext cx="299473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CONDIZIONI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da rispettare per chi sostiene le spese</a:t>
            </a:r>
          </a:p>
          <a:p>
            <a:r>
              <a:rPr lang="it-IT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 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614071" y="3084390"/>
            <a:ext cx="2994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Possedere o detenere l’immobile oggetto dell’intervento in base ad un titolo idoneo ANTECENDENTE LA DATA DI INZIO LAVORI </a:t>
            </a:r>
          </a:p>
        </p:txBody>
      </p:sp>
      <p:cxnSp>
        <p:nvCxnSpPr>
          <p:cNvPr id="13" name="Connettore 1 12"/>
          <p:cNvCxnSpPr/>
          <p:nvPr/>
        </p:nvCxnSpPr>
        <p:spPr>
          <a:xfrm>
            <a:off x="697583" y="2969443"/>
            <a:ext cx="44683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 flipV="1">
            <a:off x="3836709" y="1055802"/>
            <a:ext cx="1225484" cy="1913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 flipH="1" flipV="1">
            <a:off x="3833081" y="2969443"/>
            <a:ext cx="1229113" cy="1913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5290100" y="732636"/>
            <a:ext cx="2994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Proprietario, nudo proprietario o di titolare di altro diritto reale di godimento (usufrutto, uso, abitazione o superficie)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5290100" y="1810567"/>
            <a:ext cx="63142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i familiari </a:t>
            </a: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del possessore o del detentore dell’immobile, (coniuge, componente dell’unione civile, parenti entro il terzo grado e affini entro il secondo grado) nonché i conviventi di fatto ai sensi della predetta, sempreché sostengano le spese per la realizzazione dei lavori. La detrazione spetta a tali soggetti,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a condizione </a:t>
            </a:r>
            <a:r>
              <a:rPr lang="it-I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che siano conviventi con il possessore o detentore </a:t>
            </a: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dell’immobile oggetto dell’intervento alla data di inizio dei lavori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le spese sostenute riguardino interventi eseguiti su un immobile, anche diverso da quello destinato ad abitazione principale, nel quale può</a:t>
            </a:r>
            <a:b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</a:br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esplicarsi la convivenza.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La detrazione, pertanto, non spetta al familiare del possessore o del detentore dell’immobile nel caso di interventi effettuati su immobili che non sono a disposizione (in quanto locati o concessi in comodato).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5353770" y="4550491"/>
            <a:ext cx="5862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Detenere l’immobile in base ad un contratto di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locazione, anche finanziaria,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di comodato, regolarmente registrato  prima dei lavori, </a:t>
            </a:r>
          </a:p>
          <a:p>
            <a:r>
              <a:rPr lang="it-IT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ook" charset="0"/>
                <a:ea typeface="Futura Book" charset="0"/>
                <a:cs typeface="Futura Book" charset="0"/>
              </a:rPr>
              <a:t>ed essere in possesso del consenso all’esecuzione dei lavori da parte del proprietario</a:t>
            </a:r>
          </a:p>
        </p:txBody>
      </p:sp>
    </p:spTree>
    <p:extLst>
      <p:ext uri="{BB962C8B-B14F-4D97-AF65-F5344CB8AC3E}">
        <p14:creationId xmlns:p14="http://schemas.microsoft.com/office/powerpoint/2010/main" val="18286925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1528</Words>
  <Application>Microsoft Office PowerPoint</Application>
  <PresentationFormat>Personalizzato</PresentationFormat>
  <Paragraphs>259</Paragraphs>
  <Slides>22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Paola Saldi</cp:lastModifiedBy>
  <cp:revision>23</cp:revision>
  <dcterms:created xsi:type="dcterms:W3CDTF">2020-10-20T07:59:45Z</dcterms:created>
  <dcterms:modified xsi:type="dcterms:W3CDTF">2020-10-28T18:47:59Z</dcterms:modified>
</cp:coreProperties>
</file>